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7.xml"/><Relationship Id="rId22" Type="http://schemas.openxmlformats.org/officeDocument/2006/relationships/font" Target="fonts/Nunito-italic.fntdata"/><Relationship Id="rId10" Type="http://schemas.openxmlformats.org/officeDocument/2006/relationships/slide" Target="slides/slide6.xml"/><Relationship Id="rId21" Type="http://schemas.openxmlformats.org/officeDocument/2006/relationships/font" Target="fonts/Nuni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3ca8b994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3ca8b994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3ca8b994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83ca8b994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42f971c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42f971c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4aa34e3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4aa34e3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3ca8b994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3ca8b994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3bf2ef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3bf2ef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3bf2ef67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3bf2ef67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3bf2ef6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3bf2ef6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3bf2ef67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3bf2ef67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3ca8b994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3ca8b994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3ca8b994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3ca8b994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3ca8b994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3ca8b994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3ca8b994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3ca8b994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3bf2ef67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3bf2ef67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B9E23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rgbClr val="FCF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rgbClr val="FCF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4" name="Google Shape;14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8" name="Google Shape;18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rgbClr val="B9E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rgbClr val="B9E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rgbClr val="B9E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2" name="Google Shape;22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rgbClr val="FCF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rgbClr val="FCF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rgbClr val="FCF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03" name="Google Shape;103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07" name="Google Shape;107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31" name="Google Shape;31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35" name="Google Shape;35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B9E23C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rgbClr val="FCF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rgbClr val="FCF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72" name="Google Shape;72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77" name="Google Shape;77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81" name="Google Shape;81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5" name="Google Shape;85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1" name="Google Shape;91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/>
          <p:nvPr>
            <p:ph idx="1" type="subTitle"/>
          </p:nvPr>
        </p:nvSpPr>
        <p:spPr>
          <a:xfrm>
            <a:off x="1891350" y="4064108"/>
            <a:ext cx="5361300" cy="52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Analysis by Simona Valente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75" y="1155550"/>
            <a:ext cx="8728027" cy="28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4915250" y="1792463"/>
            <a:ext cx="40257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000"/>
              <a:t>Let's now analyze the players.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209" name="Google Shape;209;p22"/>
          <p:cNvSpPr txBox="1"/>
          <p:nvPr/>
        </p:nvSpPr>
        <p:spPr>
          <a:xfrm>
            <a:off x="4915250" y="2181338"/>
            <a:ext cx="4025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The graph shows the relationship between the height of our athletes and their weight. As we can see, the two variables are directly proportional, with a correlation of 0.77%</a:t>
            </a:r>
            <a:endParaRPr sz="16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775"/>
            <a:ext cx="4523874" cy="472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7225900" y="3827325"/>
            <a:ext cx="16065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600"/>
              <a:t>7,8% discarded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216" name="Google Shape;216;p23"/>
          <p:cNvSpPr txBox="1"/>
          <p:nvPr/>
        </p:nvSpPr>
        <p:spPr>
          <a:xfrm>
            <a:off x="923800" y="679675"/>
            <a:ext cx="7908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Let's create a new '</a:t>
            </a:r>
            <a:r>
              <a:rPr b="1"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PlayerBMI</a:t>
            </a:r>
            <a:r>
              <a:rPr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' table in which we insert:</a:t>
            </a:r>
            <a:endParaRPr sz="16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in kg (kg_weight);</a:t>
            </a:r>
            <a:endParaRPr sz="16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height</a:t>
            </a:r>
            <a:r>
              <a:rPr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in meters (m_height);</a:t>
            </a:r>
            <a:endParaRPr sz="16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the player's body mass index (</a:t>
            </a:r>
            <a:r>
              <a:rPr b="1"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BMI</a:t>
            </a:r>
            <a:r>
              <a:rPr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6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We filter the table to only show players with an optimal BMI (18.5 to 24.9).</a:t>
            </a:r>
            <a:endParaRPr sz="16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54238"/>
            <a:ext cx="8839199" cy="5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524925" y="44710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By subtracting the filtered athletes from the total ones, we find that </a:t>
            </a:r>
            <a:r>
              <a:rPr b="1" lang="en-GB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863</a:t>
            </a:r>
            <a:r>
              <a:rPr lang="en-GB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players </a:t>
            </a:r>
            <a:r>
              <a:rPr lang="en-GB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do not have an ideal BMI.</a:t>
            </a:r>
            <a:endParaRPr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525" y="1999650"/>
            <a:ext cx="4388951" cy="92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725" y="3674738"/>
            <a:ext cx="4018949" cy="79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3500" y="3872775"/>
            <a:ext cx="1273358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/>
          <p:nvPr/>
        </p:nvSpPr>
        <p:spPr>
          <a:xfrm>
            <a:off x="7277350" y="3830150"/>
            <a:ext cx="1503600" cy="4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923813" y="226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000"/>
              <a:t>Which Team has scored the highest total number of goals during the most recent available season? </a:t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738" y="4043200"/>
            <a:ext cx="6862525" cy="53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538" y="1055625"/>
            <a:ext cx="5164274" cy="26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923813" y="226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000"/>
              <a:t>For each season, which team ranks first in terms of total goals scored?</a:t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75" y="948688"/>
            <a:ext cx="4609891" cy="214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25"/>
          <p:cNvGrpSpPr/>
          <p:nvPr/>
        </p:nvGrpSpPr>
        <p:grpSpPr>
          <a:xfrm>
            <a:off x="825375" y="3093375"/>
            <a:ext cx="5240600" cy="1776700"/>
            <a:chOff x="923825" y="3183275"/>
            <a:chExt cx="5240600" cy="1776700"/>
          </a:xfrm>
        </p:grpSpPr>
        <p:pic>
          <p:nvPicPr>
            <p:cNvPr id="237" name="Google Shape;237;p25"/>
            <p:cNvPicPr preferRelativeResize="0"/>
            <p:nvPr/>
          </p:nvPicPr>
          <p:blipFill rotWithShape="1">
            <a:blip r:embed="rId4">
              <a:alphaModFix/>
            </a:blip>
            <a:srcRect b="1454" l="0" r="0" t="2851"/>
            <a:stretch/>
          </p:blipFill>
          <p:spPr>
            <a:xfrm>
              <a:off x="923825" y="3183275"/>
              <a:ext cx="5240473" cy="177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25"/>
            <p:cNvSpPr/>
            <p:nvPr/>
          </p:nvSpPr>
          <p:spPr>
            <a:xfrm>
              <a:off x="934525" y="3576375"/>
              <a:ext cx="5229900" cy="3684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929113" y="4187400"/>
              <a:ext cx="5229900" cy="3684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5"/>
          <p:cNvSpPr txBox="1"/>
          <p:nvPr/>
        </p:nvSpPr>
        <p:spPr>
          <a:xfrm>
            <a:off x="6128875" y="2033100"/>
            <a:ext cx="2390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Real Madrid CF</a:t>
            </a:r>
            <a:r>
              <a:rPr lang="en-GB"/>
              <a:t> is the team that has ranked first for the most seasons.</a:t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type="title"/>
          </p:nvPr>
        </p:nvSpPr>
        <p:spPr>
          <a:xfrm>
            <a:off x="923813" y="226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000"/>
              <a:t>Create a new table 'TopScorer' containing the top 10 teams in terms of total goals scored</a:t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000"/>
              <a:t> </a:t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b="1700" l="0" r="0" t="0"/>
          <a:stretch/>
        </p:blipFill>
        <p:spPr>
          <a:xfrm>
            <a:off x="1953650" y="974800"/>
            <a:ext cx="5236701" cy="18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150" y="2846650"/>
            <a:ext cx="4207700" cy="20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2590200" y="1700775"/>
            <a:ext cx="3963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for the attention!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819150" y="23001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You can find all the queries used within the repository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>
            <p:ph type="title"/>
          </p:nvPr>
        </p:nvSpPr>
        <p:spPr>
          <a:xfrm>
            <a:off x="967650" y="2603517"/>
            <a:ext cx="7505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What you will find in the repository</a:t>
            </a:r>
            <a:endParaRPr sz="2200"/>
          </a:p>
        </p:txBody>
      </p:sp>
      <p:sp>
        <p:nvSpPr>
          <p:cNvPr id="126" name="Google Shape;126;p14"/>
          <p:cNvSpPr txBox="1"/>
          <p:nvPr>
            <p:ph type="title"/>
          </p:nvPr>
        </p:nvSpPr>
        <p:spPr>
          <a:xfrm>
            <a:off x="967650" y="1257477"/>
            <a:ext cx="75057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/>
              <a:t>Tools used</a:t>
            </a:r>
            <a:endParaRPr sz="2220"/>
          </a:p>
        </p:txBody>
      </p:sp>
      <p:sp>
        <p:nvSpPr>
          <p:cNvPr id="127" name="Google Shape;127;p14"/>
          <p:cNvSpPr txBox="1"/>
          <p:nvPr>
            <p:ph idx="1" type="body"/>
          </p:nvPr>
        </p:nvSpPr>
        <p:spPr>
          <a:xfrm>
            <a:off x="1045800" y="1632620"/>
            <a:ext cx="75057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b="1" lang="en-GB" sz="1600">
                <a:solidFill>
                  <a:srgbClr val="434343"/>
                </a:solidFill>
              </a:rPr>
              <a:t>Data Analysis</a:t>
            </a:r>
            <a:r>
              <a:rPr lang="en-GB" sz="1600">
                <a:solidFill>
                  <a:srgbClr val="434343"/>
                </a:solidFill>
              </a:rPr>
              <a:t>: SQL on Google Bigquery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b="1" lang="en-GB" sz="1600">
                <a:solidFill>
                  <a:srgbClr val="434343"/>
                </a:solidFill>
              </a:rPr>
              <a:t>Supporting graphs</a:t>
            </a:r>
            <a:r>
              <a:rPr lang="en-GB" sz="1600">
                <a:solidFill>
                  <a:srgbClr val="434343"/>
                </a:solidFill>
              </a:rPr>
              <a:t>: Python on Google Colaboratory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b="1" lang="en-GB" sz="1600"/>
              <a:t>Presentation</a:t>
            </a:r>
            <a:r>
              <a:rPr lang="en-GB" sz="1600"/>
              <a:t>: Google Slides</a:t>
            </a:r>
            <a:endParaRPr sz="1600"/>
          </a:p>
        </p:txBody>
      </p:sp>
      <p:grpSp>
        <p:nvGrpSpPr>
          <p:cNvPr id="128" name="Google Shape;128;p14"/>
          <p:cNvGrpSpPr/>
          <p:nvPr/>
        </p:nvGrpSpPr>
        <p:grpSpPr>
          <a:xfrm>
            <a:off x="967650" y="358975"/>
            <a:ext cx="7505850" cy="881925"/>
            <a:chOff x="910650" y="486900"/>
            <a:chExt cx="7505850" cy="881925"/>
          </a:xfrm>
        </p:grpSpPr>
        <p:sp>
          <p:nvSpPr>
            <p:cNvPr id="129" name="Google Shape;129;p14"/>
            <p:cNvSpPr txBox="1"/>
            <p:nvPr/>
          </p:nvSpPr>
          <p:spPr>
            <a:xfrm>
              <a:off x="988800" y="937725"/>
              <a:ext cx="7427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GB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nalyze the "</a:t>
              </a:r>
              <a:r>
                <a:rPr b="1" lang="en-GB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European Soccer</a:t>
              </a:r>
              <a:r>
                <a:rPr lang="en-GB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GB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b="1" lang="en-GB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atabase</a:t>
              </a:r>
              <a:r>
                <a:rPr lang="en-GB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”</a:t>
              </a:r>
              <a:r>
                <a:rPr lang="en-GB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to extrapolate useful data and information.</a:t>
              </a:r>
              <a:endParaRPr/>
            </a:p>
          </p:txBody>
        </p:sp>
        <p:sp>
          <p:nvSpPr>
            <p:cNvPr id="130" name="Google Shape;130;p14"/>
            <p:cNvSpPr txBox="1"/>
            <p:nvPr/>
          </p:nvSpPr>
          <p:spPr>
            <a:xfrm>
              <a:off x="910650" y="486900"/>
              <a:ext cx="1027200" cy="5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2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GOAL</a:t>
              </a:r>
              <a:endParaRPr/>
            </a:p>
          </p:txBody>
        </p:sp>
      </p:grpSp>
      <p:pic>
        <p:nvPicPr>
          <p:cNvPr id="131" name="Google Shape;13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50" y="2728473"/>
            <a:ext cx="30100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 txBox="1"/>
          <p:nvPr>
            <p:ph idx="1" type="body"/>
          </p:nvPr>
        </p:nvSpPr>
        <p:spPr>
          <a:xfrm>
            <a:off x="967650" y="3029463"/>
            <a:ext cx="75057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b="1" lang="en-GB" sz="1600">
                <a:solidFill>
                  <a:srgbClr val="434343"/>
                </a:solidFill>
              </a:rPr>
              <a:t>Dataset used</a:t>
            </a:r>
            <a:r>
              <a:rPr lang="en-GB" sz="1600">
                <a:solidFill>
                  <a:srgbClr val="434343"/>
                </a:solidFill>
              </a:rPr>
              <a:t>: </a:t>
            </a:r>
            <a:r>
              <a:rPr lang="en-GB" sz="1600">
                <a:solidFill>
                  <a:srgbClr val="202124"/>
                </a:solidFill>
                <a:highlight>
                  <a:schemeClr val="dk1"/>
                </a:highlight>
              </a:rPr>
              <a:t>match.csv, leagues.csv, team.csv, player.csv, match_per_month.csv;</a:t>
            </a:r>
            <a:endParaRPr sz="1600">
              <a:solidFill>
                <a:srgbClr val="202124"/>
              </a:solidFill>
              <a:highlight>
                <a:schemeClr val="dk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-GB" sz="1600">
                <a:solidFill>
                  <a:srgbClr val="202124"/>
                </a:solidFill>
                <a:highlight>
                  <a:schemeClr val="dk1"/>
                </a:highlight>
              </a:rPr>
              <a:t>Relational </a:t>
            </a:r>
            <a:r>
              <a:rPr b="1" lang="en-GB" sz="1600">
                <a:solidFill>
                  <a:srgbClr val="202124"/>
                </a:solidFill>
                <a:highlight>
                  <a:schemeClr val="dk1"/>
                </a:highlight>
              </a:rPr>
              <a:t>schema</a:t>
            </a:r>
            <a:r>
              <a:rPr lang="en-GB" sz="1600">
                <a:solidFill>
                  <a:srgbClr val="202124"/>
                </a:solidFill>
                <a:highlight>
                  <a:schemeClr val="dk1"/>
                </a:highlight>
              </a:rPr>
              <a:t>;</a:t>
            </a:r>
            <a:endParaRPr sz="1600">
              <a:solidFill>
                <a:srgbClr val="202124"/>
              </a:solidFill>
              <a:highlight>
                <a:schemeClr val="dk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</a:t>
            </a:r>
            <a:r>
              <a:rPr b="1" lang="en-GB" sz="1600"/>
              <a:t>document </a:t>
            </a:r>
            <a:r>
              <a:rPr lang="en-GB" sz="1600"/>
              <a:t>with the ordered </a:t>
            </a:r>
            <a:r>
              <a:rPr b="1" lang="en-GB" sz="1600"/>
              <a:t>list of queries used</a:t>
            </a:r>
            <a:r>
              <a:rPr lang="en-GB" sz="1600"/>
              <a:t>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</a:t>
            </a:r>
            <a:r>
              <a:rPr b="1" lang="en-GB" sz="1600"/>
              <a:t>presentation</a:t>
            </a:r>
            <a:r>
              <a:rPr lang="en-GB" sz="1600"/>
              <a:t>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</a:t>
            </a:r>
            <a:r>
              <a:rPr b="1" lang="en-GB" sz="1600"/>
              <a:t>python notebook.</a:t>
            </a:r>
            <a:endParaRPr sz="1600"/>
          </a:p>
        </p:txBody>
      </p:sp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50" y="1399623"/>
            <a:ext cx="301000" cy="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50" y="489623"/>
            <a:ext cx="301000" cy="3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/>
              <a:t>The Database</a:t>
            </a:r>
            <a:endParaRPr sz="2020"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819150" y="1347750"/>
            <a:ext cx="2810700" cy="3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The analysis was carried out on the </a:t>
            </a: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European Soccer database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. </a:t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It is composed of 4 datasets:</a:t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0200" lvl="0" marL="45720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-"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match;</a:t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0200" lvl="0" marL="45720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-"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leagues;</a:t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0200" lvl="0" marL="45720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-"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team;</a:t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0200" lvl="0" marL="45720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-"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player.</a:t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38100" rtl="0" algn="just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The relational scheme →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850" y="613013"/>
            <a:ext cx="5453574" cy="39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1611250" y="1919950"/>
            <a:ext cx="16071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TOTAL MATCHES</a:t>
            </a:r>
            <a:endParaRPr b="1" sz="1500">
              <a:highlight>
                <a:srgbClr val="FFFFFF"/>
              </a:highlight>
            </a:endParaRPr>
          </a:p>
        </p:txBody>
      </p:sp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238500"/>
            <a:ext cx="75057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00"/>
              <a:t>Preliminary phase: let's familiarize ourselves with the database. How many matches and leagues in total are we analyzing? </a:t>
            </a:r>
            <a:endParaRPr sz="2000"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599" y="2340236"/>
            <a:ext cx="2146404" cy="6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300" y="1477323"/>
            <a:ext cx="2594684" cy="303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4696580" y="1085125"/>
            <a:ext cx="32781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TOTAL LEAGUES</a:t>
            </a:r>
            <a:endParaRPr b="1" sz="1500">
              <a:highlight>
                <a:srgbClr val="FFFFFF"/>
              </a:highlight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5200" y="4515211"/>
            <a:ext cx="4400887" cy="22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362" y="2961252"/>
            <a:ext cx="4400875" cy="26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899988" y="665082"/>
            <a:ext cx="75057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I go to print:</a:t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- the </a:t>
            </a: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difference 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between the </a:t>
            </a:r>
            <a:r>
              <a:rPr i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most recent date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 and the </a:t>
            </a:r>
            <a:r>
              <a:rPr i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most distant one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;</a:t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- the two dates at the extremes.</a:t>
            </a:r>
            <a:endParaRPr sz="1500">
              <a:highlight>
                <a:srgbClr val="FFFFFF"/>
              </a:highlight>
            </a:endParaRPr>
          </a:p>
        </p:txBody>
      </p:sp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0" l="0" r="0" t="9231"/>
          <a:stretch/>
        </p:blipFill>
        <p:spPr>
          <a:xfrm>
            <a:off x="1018800" y="2952012"/>
            <a:ext cx="7106375" cy="5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819150" y="3950125"/>
            <a:ext cx="800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It results that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our time range is </a:t>
            </a: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2868 days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; while t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he most recent date is </a:t>
            </a: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May 25, 2016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and the oldest is </a:t>
            </a: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July 18, 2008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/>
          <p:nvPr>
            <p:ph type="title"/>
          </p:nvPr>
        </p:nvSpPr>
        <p:spPr>
          <a:xfrm>
            <a:off x="900000" y="259833"/>
            <a:ext cx="75057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00"/>
              <a:t>What is the reference time range?</a:t>
            </a:r>
            <a:endParaRPr sz="200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800" y="1899380"/>
            <a:ext cx="5374389" cy="7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819150" y="248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2000"/>
              <a:t>How many seasons are there in total and how many matches for each season?</a:t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210" y="1880925"/>
            <a:ext cx="1635475" cy="2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819150" y="957525"/>
            <a:ext cx="323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SEASON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: we have all the data for t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 seasons ranging from </a:t>
            </a: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2008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2016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412" y="1724750"/>
            <a:ext cx="2614475" cy="25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4513850" y="4190525"/>
            <a:ext cx="42912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MATCHES FOR SEASON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: there are no significant differences, except for the </a:t>
            </a: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2013/2014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5260421" y="3382773"/>
            <a:ext cx="2574600" cy="273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000" y="4295225"/>
            <a:ext cx="3153899" cy="41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3242" y="1047400"/>
            <a:ext cx="2868808" cy="6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606800" y="4378900"/>
            <a:ext cx="59304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1600"/>
              <a:t>Belgium Jupiler League only has 12 matches in 2013/2014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179" name="Google Shape;179;p19"/>
          <p:cNvSpPr/>
          <p:nvPr/>
        </p:nvSpPr>
        <p:spPr>
          <a:xfrm>
            <a:off x="1840400" y="4431825"/>
            <a:ext cx="5463300" cy="35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type="title"/>
          </p:nvPr>
        </p:nvSpPr>
        <p:spPr>
          <a:xfrm>
            <a:off x="819150" y="248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00"/>
              <a:t>How many matches are there divided by season and league</a:t>
            </a:r>
            <a:r>
              <a:rPr lang="en-GB" sz="2000"/>
              <a:t>? </a:t>
            </a:r>
            <a:r>
              <a:rPr lang="en-GB" sz="2000"/>
              <a:t>Do we notice anything out of the ordinary?</a:t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grpSp>
        <p:nvGrpSpPr>
          <p:cNvPr id="181" name="Google Shape;181;p19"/>
          <p:cNvGrpSpPr/>
          <p:nvPr/>
        </p:nvGrpSpPr>
        <p:grpSpPr>
          <a:xfrm>
            <a:off x="950659" y="3795740"/>
            <a:ext cx="7242686" cy="323864"/>
            <a:chOff x="651525" y="4026320"/>
            <a:chExt cx="7840950" cy="351605"/>
          </a:xfrm>
        </p:grpSpPr>
        <p:pic>
          <p:nvPicPr>
            <p:cNvPr id="182" name="Google Shape;182;p19"/>
            <p:cNvPicPr preferRelativeResize="0"/>
            <p:nvPr/>
          </p:nvPicPr>
          <p:blipFill rotWithShape="1">
            <a:blip r:embed="rId3">
              <a:alphaModFix/>
            </a:blip>
            <a:srcRect b="0" l="0" r="0" t="45024"/>
            <a:stretch/>
          </p:blipFill>
          <p:spPr>
            <a:xfrm>
              <a:off x="651525" y="4026320"/>
              <a:ext cx="7840950" cy="35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9"/>
            <p:cNvSpPr/>
            <p:nvPr/>
          </p:nvSpPr>
          <p:spPr>
            <a:xfrm>
              <a:off x="8047200" y="4026325"/>
              <a:ext cx="399900" cy="3516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4" name="Google Shape;184;p19"/>
          <p:cNvPicPr preferRelativeResize="0"/>
          <p:nvPr/>
        </p:nvPicPr>
        <p:blipFill rotWithShape="1">
          <a:blip r:embed="rId4">
            <a:alphaModFix/>
          </a:blip>
          <a:srcRect b="54828" l="0" r="0" t="0"/>
          <a:stretch/>
        </p:blipFill>
        <p:spPr>
          <a:xfrm>
            <a:off x="1786263" y="2368725"/>
            <a:ext cx="5571475" cy="11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0275" y="1122725"/>
            <a:ext cx="6363550" cy="10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819150" y="238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00"/>
              <a:t>How many matches were there for each month of the year?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750" y="961000"/>
            <a:ext cx="4872750" cy="395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25" y="1156475"/>
            <a:ext cx="3269349" cy="3474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0"/>
          <p:cNvCxnSpPr/>
          <p:nvPr/>
        </p:nvCxnSpPr>
        <p:spPr>
          <a:xfrm>
            <a:off x="4308575" y="1308725"/>
            <a:ext cx="4239300" cy="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4" name="Google Shape;194;p20"/>
          <p:cNvSpPr txBox="1"/>
          <p:nvPr>
            <p:ph type="title"/>
          </p:nvPr>
        </p:nvSpPr>
        <p:spPr>
          <a:xfrm>
            <a:off x="5383325" y="1088925"/>
            <a:ext cx="476400" cy="2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800"/>
              <a:t>2969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819150" y="238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00"/>
              <a:t>Season and League: statistics on goals scored at home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819150" y="6509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We produce a table that shows for each </a:t>
            </a:r>
            <a:r>
              <a:rPr b="1" i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Season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 and </a:t>
            </a:r>
            <a:r>
              <a:rPr b="1" i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League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b="1" i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Name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 the following statistics about the home goals scored: </a:t>
            </a: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min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, </a:t>
            </a: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average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, </a:t>
            </a: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mid-range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, </a:t>
            </a: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max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 and </a:t>
            </a:r>
            <a:r>
              <a:rPr b="1" lang="en-GB" sz="1600">
                <a:solidFill>
                  <a:srgbClr val="202124"/>
                </a:solidFill>
                <a:highlight>
                  <a:srgbClr val="FFFFFF"/>
                </a:highlight>
              </a:rPr>
              <a:t>sum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22899" l="0" r="0" t="0"/>
          <a:stretch/>
        </p:blipFill>
        <p:spPr>
          <a:xfrm>
            <a:off x="215425" y="3815350"/>
            <a:ext cx="8713149" cy="7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704063" y="3225238"/>
            <a:ext cx="75057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02124"/>
                </a:solidFill>
              </a:rPr>
              <a:t>The season with the most home goals was 2009/2010 in England Premiere League</a:t>
            </a:r>
            <a:endParaRPr b="1" sz="1600">
              <a:solidFill>
                <a:srgbClr val="202124"/>
              </a:solidFill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975" y="1446975"/>
            <a:ext cx="5410048" cy="16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